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76" r:id="rId3"/>
    <p:sldId id="274" r:id="rId4"/>
    <p:sldId id="263" r:id="rId5"/>
    <p:sldId id="264" r:id="rId6"/>
    <p:sldId id="265" r:id="rId7"/>
    <p:sldId id="266" r:id="rId8"/>
    <p:sldId id="267" r:id="rId9"/>
    <p:sldId id="271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12" autoAdjust="0"/>
  </p:normalViewPr>
  <p:slideViewPr>
    <p:cSldViewPr snapToGrid="0" snapToObjects="1">
      <p:cViewPr>
        <p:scale>
          <a:sx n="99" d="100"/>
          <a:sy n="99" d="100"/>
        </p:scale>
        <p:origin x="-944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71CF2-5AD3-FC41-86A0-F6D44F948044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99EB76-2835-A143-96A7-7920F6487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7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2502945"/>
            <a:ext cx="1466879" cy="1676400"/>
            <a:chOff x="1230573" y="1890215"/>
            <a:chExt cx="1444388" cy="1650696"/>
          </a:xfrm>
        </p:grpSpPr>
        <p:sp>
          <p:nvSpPr>
            <p:cNvPr id="9" name="Oval 8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Oval 11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ound Same Side Corner Rectangle 12"/>
          <p:cNvSpPr/>
          <p:nvPr/>
        </p:nvSpPr>
        <p:spPr>
          <a:xfrm rot="5400000" flipH="1">
            <a:off x="4572000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1680881"/>
            <a:ext cx="3273552" cy="1640541"/>
          </a:xfrm>
        </p:spPr>
        <p:txBody>
          <a:bodyPr vert="horz" lIns="91440" tIns="0" rIns="91440" bIns="0" rtlCol="0" anchor="b" anchorCtr="0">
            <a:noAutofit/>
          </a:bodyPr>
          <a:lstStyle>
            <a:lvl1pPr algn="ct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3384176"/>
            <a:ext cx="3273552" cy="530352"/>
          </a:xfrm>
        </p:spPr>
        <p:txBody>
          <a:bodyPr vert="horz" lIns="91440" tIns="0" rIns="91440" bIns="0" rtlCol="0">
            <a:norm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429001" y="450850"/>
            <a:ext cx="4922184" cy="461168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6758" y="5069541"/>
            <a:ext cx="4924425" cy="662519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6759" y="5732060"/>
            <a:ext cx="4924425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1609725"/>
            <a:ext cx="5343525" cy="2281238"/>
          </a:xfrm>
          <a:prstGeom prst="roundRect">
            <a:avLst>
              <a:gd name="adj" fmla="val 3826"/>
            </a:avLst>
          </a:prstGeom>
          <a:noFill/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3904812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4586704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6" y="443552"/>
            <a:ext cx="5343525" cy="2281238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2015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lIns="91440" tIns="45720" rIns="91440" bIns="45720" rtlCol="0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18" y="5055855"/>
            <a:ext cx="5416313" cy="681892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19" y="5737747"/>
            <a:ext cx="5416313" cy="627797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4"/>
          </p:nvPr>
        </p:nvSpPr>
        <p:spPr>
          <a:xfrm flipH="1" flipV="1">
            <a:off x="3021106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5"/>
          </p:nvPr>
        </p:nvSpPr>
        <p:spPr>
          <a:xfrm flipV="1">
            <a:off x="5723362" y="2756848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16"/>
          </p:nvPr>
        </p:nvSpPr>
        <p:spPr>
          <a:xfrm flipH="1">
            <a:off x="3021106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5723362" y="437202"/>
            <a:ext cx="2642616" cy="2281238"/>
          </a:xfrm>
          <a:prstGeom prst="round1Rect">
            <a:avLst>
              <a:gd name="adj" fmla="val 9488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vert="horz"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, 2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3442648"/>
            <a:ext cx="2743200" cy="2968389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5"/>
          </p:nvPr>
        </p:nvSpPr>
        <p:spPr>
          <a:xfrm>
            <a:off x="5840505" y="4108759"/>
            <a:ext cx="2524126" cy="1998756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6"/>
          </p:nvPr>
        </p:nvSpPr>
        <p:spPr>
          <a:xfrm>
            <a:off x="5840505" y="34426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, 3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40505" y="1112198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3021107" y="443551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/>
          </p:nvPr>
        </p:nvSpPr>
        <p:spPr>
          <a:xfrm flipV="1">
            <a:off x="3021107" y="4462815"/>
            <a:ext cx="2743200" cy="1956816"/>
          </a:xfrm>
          <a:prstGeom prst="round2SameRect">
            <a:avLst>
              <a:gd name="adj1" fmla="val 5300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</p:spPr>
        <p:txBody>
          <a:bodyPr anchor="b" anchorCtr="1">
            <a:normAutofit/>
            <a:scene3d>
              <a:camera prst="orthographicFront">
                <a:rot lat="0" lon="0" rev="10800000"/>
              </a:camera>
              <a:lightRig rig="threePt" dir="t"/>
            </a:scene3d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40505" y="443551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3021107" y="2452048"/>
            <a:ext cx="2743200" cy="1956816"/>
          </a:xfrm>
          <a:prstGeom prst="rect">
            <a:avLst/>
          </a:prstGeom>
          <a:noFill/>
        </p:spPr>
        <p:txBody>
          <a:bodyPr anchor="t" anchorCtr="1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840505" y="3133941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40505" y="2452048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1"/>
          </p:nvPr>
        </p:nvSpPr>
        <p:spPr>
          <a:xfrm>
            <a:off x="5840505" y="5135813"/>
            <a:ext cx="2524126" cy="989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2"/>
          </p:nvPr>
        </p:nvSpPr>
        <p:spPr>
          <a:xfrm>
            <a:off x="5840505" y="4462815"/>
            <a:ext cx="2524126" cy="67468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0206" y="685800"/>
            <a:ext cx="4924424" cy="88696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40206" y="2020888"/>
            <a:ext cx="4924425" cy="41068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4800" y="750580"/>
            <a:ext cx="914400" cy="53819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7100" y="749300"/>
            <a:ext cx="3924300" cy="53768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/>
          <a:lstStyle>
            <a:lvl1pPr algn="ctr"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16200000">
            <a:off x="1066801" y="1603786"/>
            <a:ext cx="3474720" cy="3474720"/>
          </a:xfrm>
          <a:prstGeom prst="round2SameRect">
            <a:avLst>
              <a:gd name="adj1" fmla="val 3122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 rot="5400000">
            <a:off x="4585448" y="1603786"/>
            <a:ext cx="3474720" cy="3474720"/>
          </a:xfrm>
          <a:prstGeom prst="round2SameRect">
            <a:avLst>
              <a:gd name="adj1" fmla="val 3096"/>
              <a:gd name="adj2" fmla="val 0"/>
            </a:avLst>
          </a:prstGeom>
          <a:blipFill dpi="0" rotWithShape="0">
            <a:blip r:embed="rId2" cstate="print"/>
            <a:srcRect/>
            <a:stretch>
              <a:fillRect/>
            </a:stretch>
          </a:blipFill>
          <a:ln>
            <a:noFill/>
          </a:ln>
        </p:spPr>
        <p:txBody>
          <a:bodyPr vert="vert270"/>
          <a:lstStyle>
            <a:lvl1pPr marL="0" indent="0"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25"/>
          <p:cNvGrpSpPr>
            <a:grpSpLocks noChangeAspect="1"/>
          </p:cNvGrpSpPr>
          <p:nvPr/>
        </p:nvGrpSpPr>
        <p:grpSpPr>
          <a:xfrm>
            <a:off x="2071048" y="1842448"/>
            <a:ext cx="1466879" cy="1676400"/>
            <a:chOff x="1230573" y="1890215"/>
            <a:chExt cx="1444388" cy="1650696"/>
          </a:xfrm>
        </p:grpSpPr>
        <p:sp>
          <p:nvSpPr>
            <p:cNvPr id="27" name="Oval 26"/>
            <p:cNvSpPr/>
            <p:nvPr/>
          </p:nvSpPr>
          <p:spPr>
            <a:xfrm>
              <a:off x="1230573" y="1890215"/>
              <a:ext cx="1444388" cy="937146"/>
            </a:xfrm>
            <a:prstGeom prst="ellipse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>
              <a:off x="1935709" y="2845831"/>
              <a:ext cx="603504" cy="402336"/>
            </a:xfrm>
            <a:prstGeom prst="ellipse">
              <a:avLst/>
            </a:prstGeom>
            <a:solidFill>
              <a:srgbClr val="FFFFF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9" name="Oval 28"/>
            <p:cNvSpPr/>
            <p:nvPr/>
          </p:nvSpPr>
          <p:spPr>
            <a:xfrm>
              <a:off x="1901589" y="3275735"/>
              <a:ext cx="392373" cy="265176"/>
            </a:xfrm>
            <a:prstGeom prst="ellipse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30" name="Oval 29"/>
            <p:cNvSpPr/>
            <p:nvPr/>
          </p:nvSpPr>
          <p:spPr>
            <a:xfrm>
              <a:off x="1633181" y="2395181"/>
              <a:ext cx="621792" cy="402336"/>
            </a:xfrm>
            <a:prstGeom prst="ellipse">
              <a:avLst/>
            </a:prstGeom>
            <a:solidFill>
              <a:srgbClr val="FFFFFF">
                <a:alpha val="38039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6447" y="3114115"/>
            <a:ext cx="3276600" cy="1162050"/>
          </a:xfrm>
        </p:spPr>
        <p:txBody>
          <a:bodyPr tIns="0" bIns="0" anchor="b" anchorCtr="0">
            <a:noAutofit/>
          </a:bodyPr>
          <a:lstStyle>
            <a:lvl1pPr algn="ctr">
              <a:lnSpc>
                <a:spcPts val="4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6447" y="4343400"/>
            <a:ext cx="3276600" cy="533400"/>
          </a:xfrm>
        </p:spPr>
        <p:txBody>
          <a:bodyPr tIns="0" bIns="0">
            <a:normAutofit/>
          </a:bodyPr>
          <a:lstStyle>
            <a:lvl1pPr marL="0" indent="0" algn="ctr">
              <a:spcBef>
                <a:spcPct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6"/>
          <p:cNvGrpSpPr/>
          <p:nvPr/>
        </p:nvGrpSpPr>
        <p:grpSpPr>
          <a:xfrm>
            <a:off x="222912" y="1254456"/>
            <a:ext cx="7892388" cy="3918778"/>
            <a:chOff x="222912" y="1254456"/>
            <a:chExt cx="7892388" cy="3918778"/>
          </a:xfrm>
        </p:grpSpPr>
        <p:sp>
          <p:nvSpPr>
            <p:cNvPr id="7" name="Rounded Rectangle 6"/>
            <p:cNvSpPr/>
            <p:nvPr/>
          </p:nvSpPr>
          <p:spPr>
            <a:xfrm>
              <a:off x="1028700" y="1600200"/>
              <a:ext cx="7086600" cy="3474720"/>
            </a:xfrm>
            <a:prstGeom prst="roundRect">
              <a:avLst>
                <a:gd name="adj" fmla="val 3122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9"/>
            <p:cNvGrpSpPr/>
            <p:nvPr/>
          </p:nvGrpSpPr>
          <p:grpSpPr>
            <a:xfrm>
              <a:off x="222912" y="1254456"/>
              <a:ext cx="3429000" cy="3918778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4182" y="2021541"/>
            <a:ext cx="4200618" cy="1362075"/>
          </a:xfrm>
        </p:spPr>
        <p:txBody>
          <a:bodyPr vert="horz" lIns="91440" tIns="0" rIns="91440" bIns="0" rtlCol="0" anchor="b" anchorCtr="0">
            <a:noAutofit/>
          </a:bodyPr>
          <a:lstStyle>
            <a:lvl1pPr algn="r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21424" y="3388659"/>
            <a:ext cx="4603376" cy="1083328"/>
          </a:xfrm>
        </p:spPr>
        <p:txBody>
          <a:bodyPr vert="horz" lIns="91440" tIns="0" rIns="91440" bIns="0" rtlCol="0">
            <a:normAutofit/>
          </a:bodyPr>
          <a:lstStyle>
            <a:lvl1pPr marL="0" indent="0" algn="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30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67200" y="6356350"/>
            <a:ext cx="6096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5" name="Rounded Rectangle 14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4800600" cy="886968"/>
          </a:xfrm>
        </p:spPr>
        <p:txBody>
          <a:bodyPr lIns="4572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600200"/>
            <a:ext cx="3703320" cy="4525963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21040" y="363071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1212" y="1548761"/>
            <a:ext cx="3657600" cy="274320"/>
          </a:xfrm>
          <a:prstGeom prst="roundRect">
            <a:avLst>
              <a:gd name="adj" fmla="val 3116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8352" y="2021456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548761"/>
            <a:ext cx="3657600" cy="274320"/>
          </a:xfrm>
          <a:prstGeom prst="roundRect">
            <a:avLst>
              <a:gd name="adj" fmla="val 3405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3" y="2019869"/>
            <a:ext cx="3703320" cy="4106294"/>
          </a:xfrm>
        </p:spPr>
        <p:txBody>
          <a:bodyPr lIns="45720"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21729" y="365760"/>
            <a:ext cx="609600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800" b="1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15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7" name="Rounded Rectangle 16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9" name="Oval 18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4800600" cy="886968"/>
          </a:xfrm>
        </p:spPr>
        <p:txBody>
          <a:bodyPr vert="horz" lIns="4572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6" name="Group 8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10" name="Rounded Rectangle 9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7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21040" y="365760"/>
            <a:ext cx="609600" cy="365125"/>
          </a:xfrm>
        </p:spPr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7"/>
          <p:cNvGrpSpPr/>
          <p:nvPr/>
        </p:nvGrpSpPr>
        <p:grpSpPr>
          <a:xfrm>
            <a:off x="7418696" y="457200"/>
            <a:ext cx="914400" cy="914400"/>
            <a:chOff x="842682" y="2971800"/>
            <a:chExt cx="914400" cy="914400"/>
          </a:xfrm>
        </p:grpSpPr>
        <p:sp>
          <p:nvSpPr>
            <p:cNvPr id="9" name="Rounded Rectangle 8"/>
            <p:cNvSpPr/>
            <p:nvPr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6" name="Group 10"/>
            <p:cNvGrpSpPr>
              <a:grpSpLocks noChangeAspect="1"/>
            </p:cNvGrpSpPr>
            <p:nvPr/>
          </p:nvGrpSpPr>
          <p:grpSpPr>
            <a:xfrm>
              <a:off x="948372" y="3034353"/>
              <a:ext cx="700732" cy="800823"/>
              <a:chOff x="1230573" y="1890215"/>
              <a:chExt cx="1444388" cy="1650696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9" y="304800"/>
            <a:ext cx="4948269" cy="719424"/>
          </a:xfrm>
        </p:spPr>
        <p:txBody>
          <a:bodyPr anchor="b"/>
          <a:lstStyle>
            <a:lvl1pPr algn="l">
              <a:defRPr sz="2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8113" y="2292824"/>
            <a:ext cx="4959126" cy="383333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1160463"/>
            <a:ext cx="4948269" cy="954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A2F0292D-1797-49A5-8D2D-8D50C72EF3CC}" type="datetimeFigureOut">
              <a:rPr lang="en-US" smtClean="0"/>
              <a:t>2014-04-11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0" y="685800"/>
            <a:ext cx="4948238" cy="8869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0" y="2020888"/>
            <a:ext cx="4946602" cy="41052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52600" y="2877671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18"/>
          <p:cNvGrpSpPr/>
          <p:nvPr/>
        </p:nvGrpSpPr>
        <p:grpSpPr>
          <a:xfrm>
            <a:off x="842682" y="2971800"/>
            <a:ext cx="914400" cy="914400"/>
            <a:chOff x="842682" y="2971800"/>
            <a:chExt cx="914400" cy="914400"/>
          </a:xfrm>
        </p:grpSpPr>
        <p:sp>
          <p:nvSpPr>
            <p:cNvPr id="8" name="Rounded Rectangle 7"/>
            <p:cNvSpPr/>
            <p:nvPr userDrawn="1"/>
          </p:nvSpPr>
          <p:spPr>
            <a:xfrm>
              <a:off x="842682" y="2971800"/>
              <a:ext cx="914400" cy="914400"/>
            </a:xfrm>
            <a:prstGeom prst="roundRect">
              <a:avLst>
                <a:gd name="adj" fmla="val 93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9" name="Group 10"/>
            <p:cNvGrpSpPr>
              <a:grpSpLocks noChangeAspect="1"/>
            </p:cNvGrpSpPr>
            <p:nvPr userDrawn="1"/>
          </p:nvGrpSpPr>
          <p:grpSpPr>
            <a:xfrm>
              <a:off x="948372" y="3034352"/>
              <a:ext cx="700732" cy="800822"/>
              <a:chOff x="1230573" y="1890215"/>
              <a:chExt cx="1444388" cy="1650696"/>
            </a:xfrm>
          </p:grpSpPr>
          <p:sp>
            <p:nvSpPr>
              <p:cNvPr id="12" name="Oval 11"/>
              <p:cNvSpPr/>
              <p:nvPr userDrawn="1"/>
            </p:nvSpPr>
            <p:spPr>
              <a:xfrm>
                <a:off x="1230573" y="1890215"/>
                <a:ext cx="1444388" cy="937146"/>
              </a:xfrm>
              <a:prstGeom prst="ellipse">
                <a:avLst/>
              </a:prstGeom>
              <a:solidFill>
                <a:srgbClr val="FFFFFF">
                  <a:alpha val="50196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 userDrawn="1"/>
            </p:nvSpPr>
            <p:spPr>
              <a:xfrm>
                <a:off x="1935709" y="2845831"/>
                <a:ext cx="603504" cy="402336"/>
              </a:xfrm>
              <a:prstGeom prst="ellipse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 userDrawn="1"/>
            </p:nvSpPr>
            <p:spPr>
              <a:xfrm>
                <a:off x="1901589" y="3275735"/>
                <a:ext cx="392373" cy="265176"/>
              </a:xfrm>
              <a:prstGeom prst="ellipse">
                <a:avLst/>
              </a:prstGeom>
              <a:solidFill>
                <a:srgbClr val="FFFFFF">
                  <a:alpha val="2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 userDrawn="1"/>
            </p:nvSpPr>
            <p:spPr>
              <a:xfrm>
                <a:off x="1633181" y="2395181"/>
                <a:ext cx="621792" cy="402336"/>
              </a:xfrm>
              <a:prstGeom prst="ellipse">
                <a:avLst/>
              </a:prstGeom>
              <a:solidFill>
                <a:srgbClr val="FFFFFF">
                  <a:alpha val="38039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2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30000"/>
        <a:buFont typeface="Wingdings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28800" indent="-227013" algn="l" defTabSz="914400" rtl="0" eaLnBrk="1" latinLnBrk="0" hangingPunct="1">
        <a:spcBef>
          <a:spcPct val="20000"/>
        </a:spcBef>
        <a:buClr>
          <a:schemeClr val="accent2"/>
        </a:buClr>
        <a:buSzPct val="130000"/>
        <a:buFont typeface="Wingdings" pitchFamily="2" charset="2"/>
        <a:buChar char="§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5813" indent="-227013" algn="l" defTabSz="914400" rtl="0" eaLnBrk="1" latinLnBrk="0" hangingPunct="1">
        <a:spcBef>
          <a:spcPct val="20000"/>
        </a:spcBef>
        <a:buClr>
          <a:schemeClr val="accent1"/>
        </a:buClr>
        <a:buSzPct val="130000"/>
        <a:buFont typeface="Wingdings" pitchFamily="2" charset="2"/>
        <a:buChar char="§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1248" y="2921273"/>
            <a:ext cx="3273552" cy="1640541"/>
          </a:xfrm>
        </p:spPr>
        <p:txBody>
          <a:bodyPr/>
          <a:lstStyle/>
          <a:p>
            <a:r>
              <a:rPr lang="en-US" sz="2400" b="1" dirty="0" smtClean="0"/>
              <a:t>The Contextual </a:t>
            </a:r>
            <a:r>
              <a:rPr lang="en-US" sz="2400" b="1" dirty="0"/>
              <a:t>Questionnaires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for the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i="1" dirty="0" smtClean="0"/>
              <a:t>PISA </a:t>
            </a:r>
            <a:r>
              <a:rPr lang="en-US" sz="2400" i="1" dirty="0"/>
              <a:t>for Development  Study</a:t>
            </a:r>
            <a:br>
              <a:rPr lang="en-US" sz="2400" i="1" dirty="0"/>
            </a:b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1248" y="4469450"/>
            <a:ext cx="3273552" cy="53035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Follow up policy questions-day 2</a:t>
            </a:r>
            <a:endParaRPr 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22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7651" y="916704"/>
            <a:ext cx="7428097" cy="886968"/>
          </a:xfrm>
        </p:spPr>
        <p:txBody>
          <a:bodyPr/>
          <a:lstStyle/>
          <a:p>
            <a:r>
              <a:rPr lang="en-US" dirty="0" smtClean="0"/>
              <a:t>Questions </a:t>
            </a:r>
            <a:r>
              <a:rPr lang="en-US" u="sng" dirty="0" smtClean="0"/>
              <a:t>on the implementation </a:t>
            </a:r>
            <a:r>
              <a:rPr lang="en-US" dirty="0" smtClean="0"/>
              <a:t>of national policies/interventions and </a:t>
            </a:r>
            <a:r>
              <a:rPr lang="en-US" u="sng" dirty="0" smtClean="0"/>
              <a:t>on their effects on student performance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694" y="2020888"/>
            <a:ext cx="6399908" cy="4105275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Structural/restructure </a:t>
            </a:r>
            <a:r>
              <a:rPr lang="en-US" sz="2800" dirty="0" smtClean="0"/>
              <a:t>reforms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lvl="1"/>
            <a:r>
              <a:rPr lang="en-US" sz="2800" dirty="0" smtClean="0"/>
              <a:t>ECE; system and grades</a:t>
            </a:r>
          </a:p>
          <a:p>
            <a:r>
              <a:rPr lang="en-US" sz="2800" dirty="0" smtClean="0"/>
              <a:t>Language policies: Bilingual Law or English as language of instruction</a:t>
            </a:r>
          </a:p>
          <a:p>
            <a:r>
              <a:rPr lang="en-US" sz="2800" dirty="0" smtClean="0"/>
              <a:t>Curricular reforms or major revisions to outdated curriculum</a:t>
            </a:r>
          </a:p>
          <a:p>
            <a:r>
              <a:rPr lang="en-US" sz="2800" dirty="0" smtClean="0"/>
              <a:t>Subject Inspection-&gt;systemic inspection</a:t>
            </a:r>
          </a:p>
          <a:p>
            <a:r>
              <a:rPr lang="en-US" sz="2800" dirty="0" smtClean="0"/>
              <a:t>Teacher staffing in rural and remote areas</a:t>
            </a:r>
          </a:p>
          <a:p>
            <a:r>
              <a:rPr lang="en-US" sz="2800" dirty="0" smtClean="0"/>
              <a:t>Allocation of infrastructural and educational resources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787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6"/>
          <p:cNvSpPr/>
          <p:nvPr/>
        </p:nvSpPr>
        <p:spPr>
          <a:xfrm>
            <a:off x="1781620" y="2167878"/>
            <a:ext cx="6593982" cy="3309561"/>
          </a:xfrm>
          <a:prstGeom prst="downArrowCallout">
            <a:avLst>
              <a:gd name="adj1" fmla="val 6861"/>
              <a:gd name="adj2" fmla="val 10825"/>
              <a:gd name="adj3" fmla="val 9314"/>
              <a:gd name="adj4" fmla="val 8126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207" y="814080"/>
            <a:ext cx="6440031" cy="686762"/>
          </a:xfrm>
        </p:spPr>
        <p:txBody>
          <a:bodyPr/>
          <a:lstStyle/>
          <a:p>
            <a:r>
              <a:rPr lang="en-US" dirty="0" smtClean="0"/>
              <a:t>The data you need to answer these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7207" y="2059372"/>
            <a:ext cx="6438395" cy="410527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Macro trend indicators</a:t>
            </a:r>
          </a:p>
          <a:p>
            <a:r>
              <a:rPr lang="en-US" sz="3200" dirty="0" smtClean="0"/>
              <a:t>School level trend indicators</a:t>
            </a:r>
          </a:p>
          <a:p>
            <a:r>
              <a:rPr lang="en-US" sz="3200" dirty="0" smtClean="0"/>
              <a:t>Longitudinal micro level data</a:t>
            </a:r>
          </a:p>
          <a:p>
            <a:r>
              <a:rPr lang="en-US" sz="3200" dirty="0" smtClean="0"/>
              <a:t>Cross-sectional data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937207" y="2167878"/>
            <a:ext cx="6145179" cy="1295596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37206" y="4297274"/>
            <a:ext cx="6145179" cy="397658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86228" y="5477439"/>
            <a:ext cx="5478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Participation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PfD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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synergies with national monitoring systems and data collection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240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655" y="339444"/>
            <a:ext cx="7825583" cy="886968"/>
          </a:xfrm>
        </p:spPr>
        <p:txBody>
          <a:bodyPr/>
          <a:lstStyle/>
          <a:p>
            <a:r>
              <a:rPr lang="en-US" dirty="0" smtClean="0"/>
              <a:t>The challenges in enhancing existing PISA questionnaires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168132" y="3142782"/>
            <a:ext cx="6465908" cy="14110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059" y="1359734"/>
            <a:ext cx="7158684" cy="4168997"/>
          </a:xfrm>
          <a:noFill/>
        </p:spPr>
        <p:txBody>
          <a:bodyPr>
            <a:noAutofit/>
          </a:bodyPr>
          <a:lstStyle/>
          <a:p>
            <a:r>
              <a:rPr lang="en-US" sz="2800" dirty="0"/>
              <a:t>M</a:t>
            </a:r>
            <a:r>
              <a:rPr lang="en-US" sz="2800" dirty="0" smtClean="0"/>
              <a:t>aintain </a:t>
            </a:r>
            <a:r>
              <a:rPr lang="en-US" sz="2800" dirty="0"/>
              <a:t>the core PISA </a:t>
            </a:r>
            <a:r>
              <a:rPr lang="en-US" sz="2800" dirty="0" smtClean="0"/>
              <a:t>content </a:t>
            </a:r>
          </a:p>
          <a:p>
            <a:r>
              <a:rPr lang="en-US" sz="2800" dirty="0" smtClean="0"/>
              <a:t>Extend individual </a:t>
            </a:r>
            <a:r>
              <a:rPr lang="en-US" sz="2800" dirty="0"/>
              <a:t>measures </a:t>
            </a:r>
            <a:r>
              <a:rPr lang="en-US" sz="2800" dirty="0" smtClean="0"/>
              <a:t>where necessary</a:t>
            </a:r>
            <a:endParaRPr lang="en-US" sz="2800" dirty="0"/>
          </a:p>
          <a:p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A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dd </a:t>
            </a:r>
            <a:r>
              <a:rPr lang="en-US" sz="2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content relevant to the specific educational policies in the partner 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countries</a:t>
            </a:r>
          </a:p>
          <a:p>
            <a:r>
              <a:rPr lang="en-US" sz="2800" dirty="0"/>
              <a:t>C</a:t>
            </a:r>
            <a:r>
              <a:rPr lang="en-US" sz="2800" dirty="0" smtClean="0"/>
              <a:t>onsider </a:t>
            </a:r>
            <a:r>
              <a:rPr lang="en-US" sz="2800" dirty="0"/>
              <a:t>the capacity to </a:t>
            </a:r>
            <a:r>
              <a:rPr lang="en-US" sz="2800" dirty="0" smtClean="0"/>
              <a:t>analyze </a:t>
            </a:r>
            <a:r>
              <a:rPr lang="en-US" sz="2800" dirty="0"/>
              <a:t>and report complex hierarchical data at the country </a:t>
            </a:r>
            <a:r>
              <a:rPr lang="en-US" sz="2800" dirty="0" smtClean="0"/>
              <a:t>level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29869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-58224"/>
            <a:ext cx="4948238" cy="886968"/>
          </a:xfrm>
        </p:spPr>
        <p:txBody>
          <a:bodyPr/>
          <a:lstStyle/>
          <a:p>
            <a:r>
              <a:rPr lang="en-US" sz="3200" dirty="0" smtClean="0"/>
              <a:t>PISA policy products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573" y="936414"/>
            <a:ext cx="6914930" cy="49075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PISA </a:t>
            </a:r>
            <a:r>
              <a:rPr lang="en-US" sz="2800" dirty="0"/>
              <a:t>offers three types of policy-</a:t>
            </a:r>
            <a:r>
              <a:rPr lang="en-US" sz="2800" dirty="0" smtClean="0"/>
              <a:t>relevant products: </a:t>
            </a:r>
          </a:p>
          <a:p>
            <a:r>
              <a:rPr lang="en-US" sz="2800" dirty="0" smtClean="0"/>
              <a:t>Indicators </a:t>
            </a:r>
            <a:r>
              <a:rPr lang="en-US" sz="2800" dirty="0"/>
              <a:t>that monitor the functioning, productivity </a:t>
            </a:r>
            <a:r>
              <a:rPr lang="en-US" sz="2800" dirty="0" smtClean="0"/>
              <a:t>and equity </a:t>
            </a:r>
            <a:r>
              <a:rPr lang="en-US" sz="2800" dirty="0"/>
              <a:t>of education </a:t>
            </a:r>
            <a:r>
              <a:rPr lang="en-US" sz="2800" dirty="0" smtClean="0"/>
              <a:t>systems </a:t>
            </a:r>
            <a:r>
              <a:rPr lang="en-US" sz="1200" dirty="0" smtClean="0"/>
              <a:t>(Education at a Glance)</a:t>
            </a:r>
            <a:r>
              <a:rPr lang="en-US" sz="2800" dirty="0" smtClean="0"/>
              <a:t>; </a:t>
            </a:r>
            <a:endParaRPr lang="en-US" sz="2800" dirty="0"/>
          </a:p>
          <a:p>
            <a:r>
              <a:rPr lang="en-US" sz="2800" dirty="0"/>
              <a:t>F</a:t>
            </a:r>
            <a:r>
              <a:rPr lang="en-US" sz="2800" dirty="0" smtClean="0"/>
              <a:t>actors related to </a:t>
            </a:r>
            <a:r>
              <a:rPr lang="en-US" sz="2800" dirty="0"/>
              <a:t>educational effectiveness; </a:t>
            </a:r>
          </a:p>
          <a:p>
            <a:r>
              <a:rPr lang="en-US" sz="2800" dirty="0" smtClean="0"/>
              <a:t>A database for comparative and policy</a:t>
            </a:r>
            <a:r>
              <a:rPr lang="en-US" sz="2800" dirty="0"/>
              <a:t>-oriented </a:t>
            </a:r>
            <a:r>
              <a:rPr lang="en-US" sz="2800" dirty="0" smtClean="0"/>
              <a:t>analyses.</a:t>
            </a: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369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PISA Policy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8915" y="2020888"/>
            <a:ext cx="7453755" cy="4105275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selecting </a:t>
            </a:r>
            <a:r>
              <a:rPr lang="en-US" sz="3200" dirty="0"/>
              <a:t>and grouping students; </a:t>
            </a:r>
          </a:p>
          <a:p>
            <a:pPr lvl="1"/>
            <a:r>
              <a:rPr lang="en-US" sz="3200" dirty="0"/>
              <a:t>resources invested in education; </a:t>
            </a:r>
          </a:p>
          <a:p>
            <a:pPr lvl="1"/>
            <a:r>
              <a:rPr lang="en-US" sz="3200" dirty="0"/>
              <a:t>school governance, assessments and accountability</a:t>
            </a:r>
            <a:r>
              <a:rPr lang="en-US" sz="3200" dirty="0" smtClean="0"/>
              <a:t>; </a:t>
            </a:r>
            <a:endParaRPr lang="en-US" sz="3200" dirty="0"/>
          </a:p>
          <a:p>
            <a:pPr lvl="1"/>
            <a:r>
              <a:rPr lang="en-US" sz="3200" dirty="0"/>
              <a:t>the quality of learning </a:t>
            </a:r>
            <a:r>
              <a:rPr lang="en-US" sz="3200" dirty="0" smtClean="0"/>
              <a:t>environments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02383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and grouping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3061" y="1815640"/>
            <a:ext cx="6502541" cy="4105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PISA contextual questionnaires collect information on: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hildren language </a:t>
            </a:r>
            <a:r>
              <a:rPr lang="en-US" dirty="0"/>
              <a:t>and </a:t>
            </a:r>
            <a:r>
              <a:rPr lang="en-US" dirty="0" smtClean="0"/>
              <a:t>early schooling experiences</a:t>
            </a:r>
          </a:p>
          <a:p>
            <a:pPr lvl="1"/>
            <a:r>
              <a:rPr lang="en-US" dirty="0" smtClean="0"/>
              <a:t>age </a:t>
            </a:r>
            <a:r>
              <a:rPr lang="en-US" dirty="0"/>
              <a:t>of entry to </a:t>
            </a:r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grade repetition</a:t>
            </a:r>
          </a:p>
          <a:p>
            <a:pPr lvl="1"/>
            <a:r>
              <a:rPr lang="en-US" dirty="0" smtClean="0"/>
              <a:t>special </a:t>
            </a:r>
            <a:r>
              <a:rPr lang="en-US" dirty="0"/>
              <a:t>schools and school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selection </a:t>
            </a:r>
            <a:r>
              <a:rPr lang="en-US" dirty="0"/>
              <a:t>into different types of </a:t>
            </a:r>
            <a:r>
              <a:rPr lang="en-US" dirty="0" smtClean="0"/>
              <a:t>schools </a:t>
            </a:r>
          </a:p>
          <a:p>
            <a:pPr lvl="1"/>
            <a:r>
              <a:rPr lang="en-US" dirty="0" smtClean="0"/>
              <a:t>ability </a:t>
            </a:r>
            <a:r>
              <a:rPr lang="en-US" dirty="0"/>
              <a:t>grouping within classrooms and within </a:t>
            </a:r>
            <a:r>
              <a:rPr lang="en-US" dirty="0" smtClean="0"/>
              <a:t>schools </a:t>
            </a:r>
          </a:p>
          <a:p>
            <a:pPr lvl="1"/>
            <a:r>
              <a:rPr lang="en-US" dirty="0" smtClean="0"/>
              <a:t>parental </a:t>
            </a:r>
            <a:r>
              <a:rPr lang="en-US" dirty="0"/>
              <a:t>choice of schools and school </a:t>
            </a:r>
            <a:r>
              <a:rPr lang="en-US" dirty="0" smtClean="0"/>
              <a:t>programs</a:t>
            </a:r>
            <a:endParaRPr lang="en-US" dirty="0"/>
          </a:p>
          <a:p>
            <a:pPr lvl="1"/>
            <a:r>
              <a:rPr lang="en-US" dirty="0" smtClean="0"/>
              <a:t>funding </a:t>
            </a:r>
            <a:r>
              <a:rPr lang="en-US" dirty="0"/>
              <a:t>arrangements for private schools or charter schools. </a:t>
            </a:r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2373400" y="4297326"/>
            <a:ext cx="5708986" cy="397658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73400" y="2167877"/>
            <a:ext cx="5708986" cy="718351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73400" y="3615874"/>
            <a:ext cx="5708986" cy="397658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73400" y="3203856"/>
            <a:ext cx="5708986" cy="397658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228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invested in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353" y="1661704"/>
            <a:ext cx="6374249" cy="4105275"/>
          </a:xfrm>
        </p:spPr>
        <p:txBody>
          <a:bodyPr>
            <a:noAutofit/>
          </a:bodyPr>
          <a:lstStyle/>
          <a:p>
            <a:r>
              <a:rPr lang="en-US" sz="2800" dirty="0"/>
              <a:t>Policy questions </a:t>
            </a:r>
            <a:r>
              <a:rPr lang="en-US" sz="2800" dirty="0" smtClean="0"/>
              <a:t>inquire </a:t>
            </a:r>
            <a:r>
              <a:rPr lang="en-US" sz="2800" dirty="0"/>
              <a:t>about the effects of financial, human, material, and time resources. </a:t>
            </a:r>
            <a:endParaRPr lang="en-US" sz="2800" dirty="0" smtClean="0"/>
          </a:p>
          <a:p>
            <a:pPr lvl="1"/>
            <a:r>
              <a:rPr lang="en-US" sz="2800" dirty="0" smtClean="0">
                <a:solidFill>
                  <a:srgbClr val="577204"/>
                </a:solidFill>
              </a:rPr>
              <a:t>Feeding intervention programs</a:t>
            </a:r>
          </a:p>
          <a:p>
            <a:pPr lvl="1"/>
            <a:r>
              <a:rPr lang="en-US" sz="2800" dirty="0" smtClean="0">
                <a:solidFill>
                  <a:srgbClr val="577204"/>
                </a:solidFill>
              </a:rPr>
              <a:t>Incentives for families to increase school attendance</a:t>
            </a:r>
          </a:p>
          <a:p>
            <a:pPr lvl="1"/>
            <a:r>
              <a:rPr lang="en-US" sz="2800" dirty="0" smtClean="0">
                <a:solidFill>
                  <a:srgbClr val="577204"/>
                </a:solidFill>
              </a:rPr>
              <a:t>Contract of performance for resource allocation</a:t>
            </a:r>
          </a:p>
          <a:p>
            <a:pPr lvl="1"/>
            <a:r>
              <a:rPr lang="en-US" sz="2800" dirty="0" smtClean="0">
                <a:solidFill>
                  <a:srgbClr val="577204"/>
                </a:solidFill>
              </a:rPr>
              <a:t>Teacher training</a:t>
            </a:r>
          </a:p>
          <a:p>
            <a:pPr lvl="1"/>
            <a:r>
              <a:rPr lang="en-US" sz="2800" dirty="0" smtClean="0">
                <a:solidFill>
                  <a:srgbClr val="577204"/>
                </a:solidFill>
              </a:rPr>
              <a:t>School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348645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governance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0231" y="1718910"/>
            <a:ext cx="6515371" cy="44072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Questions about school governance are concerned with how student performance is related </a:t>
            </a:r>
            <a:r>
              <a:rPr lang="en-US" sz="2400" dirty="0" smtClean="0"/>
              <a:t>to:</a:t>
            </a:r>
          </a:p>
          <a:p>
            <a:pPr lvl="1"/>
            <a:r>
              <a:rPr lang="en-US" sz="2400" dirty="0" smtClean="0"/>
              <a:t>school autonomy</a:t>
            </a:r>
          </a:p>
          <a:p>
            <a:pPr lvl="1"/>
            <a:r>
              <a:rPr lang="en-US" sz="2400" dirty="0" smtClean="0"/>
              <a:t>school choice </a:t>
            </a:r>
          </a:p>
          <a:p>
            <a:pPr lvl="1"/>
            <a:r>
              <a:rPr lang="en-US" sz="2400" dirty="0" smtClean="0"/>
              <a:t>private </a:t>
            </a:r>
            <a:r>
              <a:rPr lang="en-US" sz="2400" dirty="0"/>
              <a:t>and public </a:t>
            </a:r>
            <a:r>
              <a:rPr lang="en-US" sz="2400" dirty="0" smtClean="0"/>
              <a:t>schooling </a:t>
            </a:r>
          </a:p>
          <a:p>
            <a:pPr lvl="1"/>
            <a:r>
              <a:rPr lang="en-US" sz="2400" dirty="0" smtClean="0"/>
              <a:t>principal leadership</a:t>
            </a:r>
          </a:p>
          <a:p>
            <a:pPr lvl="1"/>
            <a:r>
              <a:rPr lang="en-US" sz="2400" dirty="0" smtClean="0"/>
              <a:t>parental involvement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2373400" y="2937539"/>
            <a:ext cx="5708986" cy="397658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73400" y="3360852"/>
            <a:ext cx="5708986" cy="397658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73400" y="3809822"/>
            <a:ext cx="5708986" cy="397658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73400" y="4245962"/>
            <a:ext cx="5708986" cy="397658"/>
          </a:xfrm>
          <a:prstGeom prst="rect">
            <a:avLst/>
          </a:prstGeom>
          <a:noFill/>
          <a:ln w="381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47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of learning environments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278" y="1687360"/>
            <a:ext cx="6143324" cy="4105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This </a:t>
            </a:r>
            <a:r>
              <a:rPr lang="en-US" sz="2800" dirty="0"/>
              <a:t>theme </a:t>
            </a:r>
            <a:r>
              <a:rPr lang="en-US" sz="2800" dirty="0" smtClean="0"/>
              <a:t>pertains </a:t>
            </a:r>
            <a:r>
              <a:rPr lang="en-US" sz="2800" dirty="0"/>
              <a:t>to truancy and school climate. </a:t>
            </a:r>
            <a:endParaRPr lang="en-US" sz="2800" dirty="0" smtClean="0"/>
          </a:p>
          <a:p>
            <a:pPr>
              <a:buFont typeface="Wingdings" charset="2"/>
              <a:buChar char="§"/>
            </a:pPr>
            <a:r>
              <a:rPr lang="en-US" sz="2800" dirty="0" smtClean="0"/>
              <a:t>Special educational needs and implementation of special education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School violence</a:t>
            </a:r>
          </a:p>
          <a:p>
            <a:pPr>
              <a:buFont typeface="Wingdings" charset="2"/>
              <a:buChar char="§"/>
            </a:pPr>
            <a:r>
              <a:rPr lang="en-US" sz="2800" dirty="0" smtClean="0"/>
              <a:t>School safety </a:t>
            </a:r>
          </a:p>
          <a:p>
            <a:pPr lvl="1">
              <a:buFont typeface="Wingdings" charset="2"/>
              <a:buChar char="§"/>
            </a:pPr>
            <a:r>
              <a:rPr lang="en-US" sz="2800" dirty="0" smtClean="0"/>
              <a:t>School safety for girls</a:t>
            </a:r>
          </a:p>
          <a:p>
            <a:pPr marL="228600" lvl="1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>
                <a:solidFill>
                  <a:srgbClr val="577204"/>
                </a:solidFill>
              </a:rPr>
              <a:t> </a:t>
            </a:r>
            <a:endParaRPr lang="en-US" sz="2800" dirty="0">
              <a:solidFill>
                <a:srgbClr val="57720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89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014181" y="1610392"/>
            <a:ext cx="6914929" cy="4105275"/>
          </a:xfrm>
        </p:spPr>
        <p:txBody>
          <a:bodyPr>
            <a:noAutofit/>
          </a:bodyPr>
          <a:lstStyle/>
          <a:p>
            <a:r>
              <a:rPr lang="en-US" sz="2800" dirty="0" smtClean="0"/>
              <a:t>When </a:t>
            </a:r>
            <a:r>
              <a:rPr lang="en-US" sz="2800" dirty="0"/>
              <a:t>considering the enhancement of the PISA contextual questionnaires to make them more relevant </a:t>
            </a:r>
            <a:r>
              <a:rPr lang="en-US" sz="2800" dirty="0" smtClean="0"/>
              <a:t>to partner </a:t>
            </a:r>
            <a:r>
              <a:rPr lang="en-US" sz="2800" dirty="0"/>
              <a:t>countries, we need to consider the relative importance of these themes and how the current scales can be </a:t>
            </a:r>
            <a:r>
              <a:rPr lang="en-US" sz="2800" dirty="0" smtClean="0"/>
              <a:t>expanded.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6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nspiration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Inspiration">
      <a:maj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spiration">
      <a:fillStyleLst>
        <a:solidFill>
          <a:schemeClr val="phClr"/>
        </a:solidFill>
        <a:gradFill rotWithShape="1">
          <a:gsLst>
            <a:gs pos="25000">
              <a:schemeClr val="phClr">
                <a:tint val="90000"/>
                <a:shade val="100000"/>
                <a:alpha val="90000"/>
                <a:satMod val="150000"/>
              </a:schemeClr>
            </a:gs>
            <a:gs pos="100000">
              <a:schemeClr val="phClr">
                <a:tint val="100000"/>
                <a:shade val="60000"/>
                <a:satMod val="13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0000"/>
                <a:shade val="100000"/>
                <a:alpha val="85000"/>
                <a:satMod val="150000"/>
              </a:schemeClr>
            </a:gs>
            <a:gs pos="33000">
              <a:schemeClr val="phClr">
                <a:tint val="90000"/>
                <a:shade val="100000"/>
                <a:alpha val="95000"/>
                <a:satMod val="130000"/>
              </a:schemeClr>
            </a:gs>
            <a:gs pos="67000">
              <a:schemeClr val="phClr">
                <a:shade val="70000"/>
                <a:satMod val="135000"/>
              </a:schemeClr>
            </a:gs>
            <a:gs pos="100000">
              <a:schemeClr val="phClr">
                <a:shade val="50000"/>
                <a:satMod val="135000"/>
              </a:schemeClr>
            </a:gs>
          </a:gsLst>
          <a:lin ang="13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thickThin" algn="ctr">
          <a:solidFill>
            <a:schemeClr val="phClr"/>
          </a:solidFill>
          <a:prstDash val="solid"/>
        </a:ln>
        <a:ln w="38100" cap="flat" cmpd="thinThick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woPt" dir="tl"/>
          </a:scene3d>
          <a:sp3d extrusionH="12700" prstMaterial="softEdge">
            <a:bevelT w="25400" h="50800"/>
          </a:sp3d>
        </a:effectStyle>
        <a:effectStyle>
          <a:effectLst>
            <a:innerShdw blurRad="50800" dist="25400" dir="2400000">
              <a:srgbClr val="808080">
                <a:alpha val="75000"/>
              </a:srgbClr>
            </a:innerShdw>
            <a:reflection blurRad="38100" stA="26000" endPos="35000" dist="12700" dir="5400000" fadeDir="48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Inspiration.thmx</Template>
  <TotalTime>492</TotalTime>
  <Words>420</Words>
  <Application>Microsoft Macintosh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Inspiration</vt:lpstr>
      <vt:lpstr>The Contextual Questionnaires  for the  PISA for Development  Study </vt:lpstr>
      <vt:lpstr>The challenges in enhancing existing PISA questionnaires</vt:lpstr>
      <vt:lpstr>PISA policy products</vt:lpstr>
      <vt:lpstr>PISA Policy Themes</vt:lpstr>
      <vt:lpstr>Selecting and grouping students</vt:lpstr>
      <vt:lpstr>Resources invested in education</vt:lpstr>
      <vt:lpstr>School governance</vt:lpstr>
      <vt:lpstr>Quality of learning environments</vt:lpstr>
      <vt:lpstr>PowerPoint Presentation</vt:lpstr>
      <vt:lpstr>Questions on the implementation of national policies/interventions and on their effects on student performance</vt:lpstr>
      <vt:lpstr>The data you need to answer these questions</vt:lpstr>
    </vt:vector>
  </TitlesOfParts>
  <Company>The University of New Brunswick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 Tramonte</dc:creator>
  <cp:lastModifiedBy>Lucia Tramonte</cp:lastModifiedBy>
  <cp:revision>53</cp:revision>
  <dcterms:created xsi:type="dcterms:W3CDTF">2014-04-04T19:20:13Z</dcterms:created>
  <dcterms:modified xsi:type="dcterms:W3CDTF">2014-04-11T14:01:13Z</dcterms:modified>
</cp:coreProperties>
</file>